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0B99463-7F28-45A4-B3F1-A900E0D46F49}" type="datetimeFigureOut">
              <a:rPr lang="en-US" smtClean="0"/>
              <a:pPr/>
              <a:t>01-Aug-18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4460FF8-4AB0-444C-9CF0-C24EB4FEAF6F}"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460FF8-4AB0-444C-9CF0-C24EB4FEAF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460FF8-4AB0-444C-9CF0-C24EB4FEAF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460FF8-4AB0-444C-9CF0-C24EB4FEAF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0B99463-7F28-45A4-B3F1-A900E0D46F49}" type="datetimeFigureOut">
              <a:rPr lang="en-US" smtClean="0"/>
              <a:pPr/>
              <a:t>01-Aug-18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4460FF8-4AB0-444C-9CF0-C24EB4FEAF6F}"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4460FF8-4AB0-444C-9CF0-C24EB4FEAF6F}"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4460FF8-4AB0-444C-9CF0-C24EB4FEAF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460FF8-4AB0-444C-9CF0-C24EB4FEAF6F}"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B99463-7F28-45A4-B3F1-A900E0D46F49}" type="datetimeFigureOut">
              <a:rPr lang="en-US" smtClean="0"/>
              <a:pPr/>
              <a:t>01-Aug-18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460FF8-4AB0-444C-9CF0-C24EB4FEAF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0B99463-7F28-45A4-B3F1-A900E0D46F49}" type="datetimeFigureOut">
              <a:rPr lang="en-US" smtClean="0"/>
              <a:pPr/>
              <a:t>01-Aug-18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4460FF8-4AB0-444C-9CF0-C24EB4FEAF6F}"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0B99463-7F28-45A4-B3F1-A900E0D46F49}" type="datetimeFigureOut">
              <a:rPr lang="en-US" smtClean="0"/>
              <a:pPr/>
              <a:t>01-Aug-18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4460FF8-4AB0-444C-9CF0-C24EB4FEAF6F}"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0B99463-7F28-45A4-B3F1-A900E0D46F49}" type="datetimeFigureOut">
              <a:rPr lang="en-US" smtClean="0"/>
              <a:pPr/>
              <a:t>01-Aug-18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4460FF8-4AB0-444C-9CF0-C24EB4FEAF6F}"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ROYALTY ACCOUNTS</a:t>
            </a:r>
            <a:endParaRPr lang="en-US" dirty="0"/>
          </a:p>
        </p:txBody>
      </p:sp>
      <p:sp>
        <p:nvSpPr>
          <p:cNvPr id="3" name="Subtitle 2"/>
          <p:cNvSpPr>
            <a:spLocks noGrp="1"/>
          </p:cNvSpPr>
          <p:nvPr>
            <p:ph type="subTitle" idx="1"/>
          </p:nvPr>
        </p:nvSpPr>
        <p:spPr/>
        <p:txBody>
          <a:bodyPr/>
          <a:lstStyle/>
          <a:p>
            <a:r>
              <a:rPr lang="en-US" dirty="0" smtClean="0"/>
              <a:t>MAIN LEASE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ROYALTY</a:t>
            </a:r>
            <a:endParaRPr lang="en-US" sz="4000" dirty="0"/>
          </a:p>
        </p:txBody>
      </p:sp>
      <p:sp>
        <p:nvSpPr>
          <p:cNvPr id="3" name="Content Placeholder 2"/>
          <p:cNvSpPr>
            <a:spLocks noGrp="1"/>
          </p:cNvSpPr>
          <p:nvPr>
            <p:ph idx="1"/>
          </p:nvPr>
        </p:nvSpPr>
        <p:spPr/>
        <p:txBody>
          <a:bodyPr/>
          <a:lstStyle/>
          <a:p>
            <a:pPr>
              <a:buNone/>
            </a:pPr>
            <a:r>
              <a:rPr lang="en-US" dirty="0" smtClean="0"/>
              <a:t>Royalty is the periodical payment based on the output or sale made by one person called the lessee, to another person called the lessor, for taking out on lease the special rights vested with the lessor. For instance, the periodical consideration, based on output, made by the lessee of a mine, quarry or patent to the lessor or landlord or patentee.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00917"/>
          </a:xfrm>
        </p:spPr>
        <p:txBody>
          <a:bodyPr>
            <a:normAutofit fontScale="92500" lnSpcReduction="20000"/>
          </a:bodyPr>
          <a:lstStyle/>
          <a:p>
            <a:pPr>
              <a:buNone/>
            </a:pPr>
            <a:r>
              <a:rPr lang="en-US" dirty="0" smtClean="0"/>
              <a:t>Royalty account is a nominal account. It is an expense for the lessee who pays it. If  the royalty is based on output, it is considered as manufacturing expense, and it is transferred to Production/Trading A/c. If the royalty is based on sale it is considered as selling expense, and it is transferred to Profit or Loss A/c.</a:t>
            </a:r>
          </a:p>
          <a:p>
            <a:pPr>
              <a:buNone/>
            </a:pPr>
            <a:endParaRPr lang="en-US" dirty="0" smtClean="0"/>
          </a:p>
          <a:p>
            <a:pPr>
              <a:buNone/>
            </a:pPr>
            <a:r>
              <a:rPr lang="en-US" dirty="0" smtClean="0"/>
              <a:t>For the lessor who receives the royalty, royalty is an income. Hence it is credited to lessor A/c.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Minimum Rent</a:t>
            </a:r>
            <a:endParaRPr lang="en-US" sz="4000" dirty="0"/>
          </a:p>
        </p:txBody>
      </p:sp>
      <p:sp>
        <p:nvSpPr>
          <p:cNvPr id="3" name="Content Placeholder 2"/>
          <p:cNvSpPr>
            <a:spLocks noGrp="1"/>
          </p:cNvSpPr>
          <p:nvPr>
            <p:ph idx="1"/>
          </p:nvPr>
        </p:nvSpPr>
        <p:spPr>
          <a:xfrm>
            <a:off x="457200" y="1646236"/>
            <a:ext cx="8229600" cy="4754563"/>
          </a:xfrm>
        </p:spPr>
        <p:txBody>
          <a:bodyPr>
            <a:normAutofit lnSpcReduction="10000"/>
          </a:bodyPr>
          <a:lstStyle/>
          <a:p>
            <a:pPr>
              <a:buNone/>
            </a:pPr>
            <a:r>
              <a:rPr lang="en-US" dirty="0" smtClean="0"/>
              <a:t>Minimum rent is the minimum guaranteed amount which the lessee is required to pay to the lessor in the year of no output or low output. Payment of minimum rent arises only when the royalty calculated is less than the minimum rent. If royalty is more than minimum rent, there is no question of payment of minimum rent. Minimum rent is also known as Dead Rent, Fixed Rent, Rock Rent &amp; Flat Rent.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Minimum rent is predetermined and mutually agreed between lessor and lessee. Normally minimum rent is applicable only on the first one year or a few years of the agreement when actual production  may not have reached normal level.</a:t>
            </a:r>
          </a:p>
          <a:p>
            <a:pPr>
              <a:buNone/>
            </a:pPr>
            <a:endParaRPr lang="en-US" dirty="0" smtClean="0"/>
          </a:p>
          <a:p>
            <a:pPr>
              <a:buNone/>
            </a:pPr>
            <a:r>
              <a:rPr lang="en-US" dirty="0" smtClean="0"/>
              <a:t>For </a:t>
            </a:r>
            <a:r>
              <a:rPr lang="en-US" dirty="0" err="1" smtClean="0"/>
              <a:t>eg</a:t>
            </a:r>
            <a:r>
              <a:rPr lang="en-US" dirty="0" smtClean="0"/>
              <a:t>: The minimum rent is </a:t>
            </a:r>
            <a:r>
              <a:rPr lang="en-US" b="1" dirty="0" smtClean="0"/>
              <a:t>₹ </a:t>
            </a:r>
            <a:r>
              <a:rPr lang="en-US" dirty="0" smtClean="0"/>
              <a:t>50,000, the actual royalty on production is </a:t>
            </a:r>
            <a:r>
              <a:rPr lang="en-US" b="1" dirty="0" smtClean="0"/>
              <a:t>₹</a:t>
            </a:r>
            <a:r>
              <a:rPr lang="en-US" dirty="0" smtClean="0"/>
              <a:t> 40,000. The difference of (50,000-40,000) </a:t>
            </a:r>
            <a:r>
              <a:rPr lang="en-US" b="1" dirty="0" smtClean="0"/>
              <a:t>₹</a:t>
            </a:r>
            <a:r>
              <a:rPr lang="en-US" dirty="0" smtClean="0"/>
              <a:t> 10,000 is Short Working.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Short Working: </a:t>
            </a:r>
          </a:p>
          <a:p>
            <a:pPr>
              <a:buNone/>
            </a:pPr>
            <a:r>
              <a:rPr lang="en-US" dirty="0" smtClean="0"/>
              <a:t>		Short working is the excess of minimum rent over actual royalty. Short working is that amount by which the minimum rent exceeds actual royalty. Short working is calculated at the agreed rate on the actual output or sale is less than the minimum rent. Where there is a short working the lessee is liable to pay the </a:t>
            </a:r>
            <a:r>
              <a:rPr lang="en-US" smtClean="0"/>
              <a:t>minimum rent.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Short working Recoupment:</a:t>
            </a:r>
          </a:p>
          <a:p>
            <a:pPr>
              <a:buNone/>
            </a:pPr>
            <a:r>
              <a:rPr lang="en-US" dirty="0" smtClean="0"/>
              <a:t>	</a:t>
            </a:r>
            <a:r>
              <a:rPr lang="en-US" dirty="0" smtClean="0"/>
              <a:t>	Any short working (shortage) in the previous year is recoverable at any surplus royalty for preceding year by agreement, the process of adjustment of short working against surplus of royalty is called Recoupment of </a:t>
            </a:r>
            <a:r>
              <a:rPr lang="en-US" smtClean="0"/>
              <a:t>Short Working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40</TotalTime>
  <Words>320</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ROYALTY ACCOUNTS</vt:lpstr>
      <vt:lpstr>ROYALTY</vt:lpstr>
      <vt:lpstr>Slide 3</vt:lpstr>
      <vt:lpstr>Minimum Rent</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ROYALTY ACCOUNTS</dc:title>
  <dc:creator>Windows User</dc:creator>
  <cp:lastModifiedBy>Windows User</cp:lastModifiedBy>
  <cp:revision>5</cp:revision>
  <dcterms:created xsi:type="dcterms:W3CDTF">2018-08-01T07:38:50Z</dcterms:created>
  <dcterms:modified xsi:type="dcterms:W3CDTF">2018-08-01T08:32:18Z</dcterms:modified>
</cp:coreProperties>
</file>